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68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9AE193-A087-12F1-A4B4-B097BA40FF28}"/>
              </a:ext>
            </a:extLst>
          </p:cNvPr>
          <p:cNvSpPr/>
          <p:nvPr/>
        </p:nvSpPr>
        <p:spPr>
          <a:xfrm>
            <a:off x="0" y="0"/>
            <a:ext cx="9144000" cy="1609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3697" y="1828800"/>
            <a:ext cx="6556603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rPr lang="bg-BG" dirty="0"/>
              <a:t>Модул 3:</a:t>
            </a:r>
          </a:p>
          <a:p>
            <a:pPr algn="ctr">
              <a:defRPr sz="4800" b="1">
                <a:solidFill>
                  <a:srgbClr val="FFFFFF"/>
                </a:solidFill>
              </a:defRPr>
            </a:pPr>
            <a:r>
              <a:rPr lang="ru-RU" sz="4800" dirty="0" err="1"/>
              <a:t>Национална</a:t>
            </a:r>
            <a:r>
              <a:rPr lang="ru-RU" sz="4800" dirty="0"/>
              <a:t> </a:t>
            </a:r>
            <a:r>
              <a:rPr lang="ru-RU" sz="4800" dirty="0" err="1"/>
              <a:t>виртуална</a:t>
            </a:r>
            <a:r>
              <a:rPr lang="ru-RU" sz="4800" dirty="0"/>
              <a:t> </a:t>
            </a:r>
          </a:p>
          <a:p>
            <a:pPr algn="ctr">
              <a:defRPr sz="4800" b="1">
                <a:solidFill>
                  <a:srgbClr val="FFFFFF"/>
                </a:solidFill>
              </a:defRPr>
            </a:pPr>
            <a:r>
              <a:rPr lang="ru-RU" sz="4800" dirty="0"/>
              <a:t>Платформа за</a:t>
            </a:r>
          </a:p>
          <a:p>
            <a:pPr algn="ctr">
              <a:defRPr sz="4800" b="1">
                <a:solidFill>
                  <a:srgbClr val="FFFFFF"/>
                </a:solidFill>
              </a:defRPr>
            </a:pPr>
            <a:r>
              <a:rPr lang="ru-RU" sz="4800" dirty="0" err="1"/>
              <a:t>електронно</a:t>
            </a:r>
            <a:r>
              <a:rPr lang="ru-RU" sz="4800" dirty="0"/>
              <a:t> обучение </a:t>
            </a:r>
          </a:p>
          <a:p>
            <a:pPr algn="ctr">
              <a:defRPr sz="4800" b="1">
                <a:solidFill>
                  <a:srgbClr val="FFFFFF"/>
                </a:solidFill>
              </a:defRPr>
            </a:pPr>
            <a:r>
              <a:rPr lang="ru-RU" sz="4800" dirty="0"/>
              <a:t>на </a:t>
            </a:r>
            <a:r>
              <a:rPr lang="ru-RU" sz="4800" dirty="0" err="1"/>
              <a:t>възрастни</a:t>
            </a:r>
            <a:endParaRPr lang="ru-RU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44BC7-9A95-DB27-7406-D5050EDAB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7" y="157484"/>
            <a:ext cx="8257032" cy="13197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B0B507-76CF-EC2E-18A9-0EB360947255}"/>
              </a:ext>
            </a:extLst>
          </p:cNvPr>
          <p:cNvSpPr txBox="1"/>
          <p:nvPr/>
        </p:nvSpPr>
        <p:spPr>
          <a:xfrm>
            <a:off x="2484882" y="6028411"/>
            <a:ext cx="4622292" cy="543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7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Финансирано от Европейския съюз - </a:t>
            </a:r>
            <a:r>
              <a:rPr lang="bg-BG" sz="700" kern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bg-BG" sz="7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700" kern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Generation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7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Инвестиция П3 -C1.I3 „Предоставяне на обучения за дигитални умения и създаване на платформа за обучение на възрастни“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C1C71F-7F75-3B18-1F33-203F5FB95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3C6573-202E-FCE5-BFDD-C779A778C145}"/>
              </a:ext>
            </a:extLst>
          </p:cNvPr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046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523E0C-5B62-9596-4C6B-B0CCBA6FC122}"/>
              </a:ext>
            </a:extLst>
          </p:cNvPr>
          <p:cNvSpPr txBox="1"/>
          <p:nvPr/>
        </p:nvSpPr>
        <p:spPr>
          <a:xfrm>
            <a:off x="490937" y="165258"/>
            <a:ext cx="4078039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FFFFFF"/>
                </a:solidFill>
              </a:defRPr>
            </a:pPr>
            <a:r>
              <a:rPr lang="ru-RU" sz="2600" dirty="0"/>
              <a:t>Интерфейс и </a:t>
            </a:r>
            <a:r>
              <a:rPr lang="ru-RU" sz="2600" dirty="0" err="1"/>
              <a:t>възможности</a:t>
            </a:r>
            <a:endParaRPr lang="ru-RU" sz="2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F4FE05-7657-4E73-875D-D0877C6DFEDA}"/>
              </a:ext>
            </a:extLst>
          </p:cNvPr>
          <p:cNvSpPr/>
          <p:nvPr/>
        </p:nvSpPr>
        <p:spPr>
          <a:xfrm>
            <a:off x="365760" y="1097280"/>
            <a:ext cx="8412480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71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01AF9C-D8B0-E675-B9DC-0FB758562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87"/>
            <a:ext cx="9144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1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813056-B095-ACA9-AFD1-74D7430F5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42D1CA-68CE-29F6-4C0B-781F86891550}"/>
              </a:ext>
            </a:extLst>
          </p:cNvPr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046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4B412-387A-96DB-AB06-D2DCD34F13C1}"/>
              </a:ext>
            </a:extLst>
          </p:cNvPr>
          <p:cNvSpPr/>
          <p:nvPr/>
        </p:nvSpPr>
        <p:spPr>
          <a:xfrm>
            <a:off x="365760" y="1097280"/>
            <a:ext cx="8412480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71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74B61-693D-126B-747E-090AAA47F9B5}"/>
              </a:ext>
            </a:extLst>
          </p:cNvPr>
          <p:cNvSpPr txBox="1"/>
          <p:nvPr/>
        </p:nvSpPr>
        <p:spPr>
          <a:xfrm>
            <a:off x="1984248" y="3013948"/>
            <a:ext cx="53604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g-BG" sz="2800" dirty="0"/>
              <a:t>БЛАГОДАРЯ ВИ ЗА ВНИМАНИЕТО!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93902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137160"/>
            <a:ext cx="109716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FFFFFF"/>
                </a:solidFill>
              </a:defRPr>
            </a:pPr>
            <a:r>
              <a:rPr dirty="0"/>
              <a:t>Цели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" y="1097280"/>
            <a:ext cx="8412480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71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210759" y="1959779"/>
            <a:ext cx="3318857" cy="25237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lang="ru-RU" b="1" dirty="0" err="1"/>
              <a:t>Същност</a:t>
            </a:r>
            <a:r>
              <a:rPr lang="ru-RU" b="1" dirty="0"/>
              <a:t> на </a:t>
            </a:r>
            <a:r>
              <a:rPr lang="ru-RU" b="1" dirty="0" err="1"/>
              <a:t>Платформата</a:t>
            </a:r>
            <a:endParaRPr lang="en-US" b="1" dirty="0"/>
          </a:p>
          <a:p>
            <a:pPr>
              <a:defRPr sz="2000">
                <a:solidFill>
                  <a:srgbClr val="282828"/>
                </a:solidFill>
              </a:defRPr>
            </a:pPr>
            <a:endParaRPr lang="en-US" b="1" dirty="0"/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lang="bg-BG" b="1" dirty="0"/>
              <a:t>Цели на Платформата</a:t>
            </a:r>
            <a:endParaRPr lang="en-US" b="1" dirty="0"/>
          </a:p>
          <a:p>
            <a:pPr>
              <a:defRPr sz="2000">
                <a:solidFill>
                  <a:srgbClr val="282828"/>
                </a:solidFill>
              </a:defRPr>
            </a:pPr>
            <a:endParaRPr lang="en-US" b="1" dirty="0"/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lang="ru-RU" b="1" dirty="0"/>
              <a:t>Интеграция с </a:t>
            </a:r>
            <a:r>
              <a:rPr lang="ru-RU" b="1" dirty="0" err="1"/>
              <a:t>други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endParaRPr lang="ru-RU" b="1" dirty="0"/>
          </a:p>
          <a:p>
            <a:pPr>
              <a:defRPr sz="2000">
                <a:solidFill>
                  <a:srgbClr val="282828"/>
                </a:solidFill>
              </a:defRPr>
            </a:pPr>
            <a:endParaRPr lang="ru-RU" b="1" dirty="0"/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lang="ru-RU" b="1" dirty="0"/>
              <a:t>Интерфейс и </a:t>
            </a:r>
            <a:r>
              <a:rPr lang="ru-RU" b="1" dirty="0" err="1"/>
              <a:t>възможности</a:t>
            </a:r>
            <a:r>
              <a:rPr lang="ru-RU" b="1" dirty="0"/>
              <a:t> </a:t>
            </a:r>
            <a:endParaRPr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046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37160"/>
            <a:ext cx="3754810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FFFFFF"/>
                </a:solidFill>
              </a:defRPr>
            </a:pPr>
            <a:r>
              <a:rPr lang="ru-RU" sz="2500" dirty="0" err="1"/>
              <a:t>Същност</a:t>
            </a:r>
            <a:r>
              <a:rPr lang="ru-RU" sz="2500" dirty="0"/>
              <a:t> на </a:t>
            </a:r>
            <a:r>
              <a:rPr lang="ru-RU" sz="2500" dirty="0" err="1"/>
              <a:t>Платформата</a:t>
            </a:r>
            <a:endParaRPr lang="ru-RU" sz="2500" dirty="0"/>
          </a:p>
        </p:txBody>
      </p:sp>
      <p:sp>
        <p:nvSpPr>
          <p:cNvPr id="5" name="Rectangle 4"/>
          <p:cNvSpPr/>
          <p:nvPr/>
        </p:nvSpPr>
        <p:spPr>
          <a:xfrm>
            <a:off x="365760" y="1097280"/>
            <a:ext cx="8412480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71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40080" y="1280160"/>
            <a:ext cx="7580152" cy="28315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bg-BG" dirty="0"/>
              <a:t>Предоставяне на обучения в изцяло дигитална среда</a:t>
            </a:r>
          </a:p>
          <a:p>
            <a:pPr>
              <a:defRPr sz="2000">
                <a:solidFill>
                  <a:srgbClr val="282828"/>
                </a:solidFill>
              </a:defRPr>
            </a:pPr>
            <a:endParaRPr lang="bg-BG" dirty="0"/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bg-BG" dirty="0"/>
              <a:t>Достъпна за работещи и безработни лица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endParaRPr lang="bg-BG" dirty="0"/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bg-BG" dirty="0"/>
              <a:t>Продължение на добрите практики, поставени чрез обученията </a:t>
            </a:r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lang="bg-BG" dirty="0"/>
              <a:t>      по дигитални умения чрез ваучери на Агенция по заетостта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endParaRPr lang="bg-BG" dirty="0"/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046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0"/>
            <a:ext cx="863193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FFFFFF"/>
                </a:solidFill>
              </a:defRPr>
            </a:pPr>
            <a:r>
              <a:rPr lang="ru-RU" sz="2500" dirty="0"/>
              <a:t>Цели на </a:t>
            </a:r>
            <a:r>
              <a:rPr lang="ru-RU" sz="2500" dirty="0" err="1"/>
              <a:t>Платформата</a:t>
            </a:r>
            <a:endParaRPr sz="2500" dirty="0"/>
          </a:p>
        </p:txBody>
      </p:sp>
      <p:sp>
        <p:nvSpPr>
          <p:cNvPr id="5" name="Rectangle 4"/>
          <p:cNvSpPr/>
          <p:nvPr/>
        </p:nvSpPr>
        <p:spPr>
          <a:xfrm>
            <a:off x="365760" y="1097280"/>
            <a:ext cx="8412480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71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40080" y="1280160"/>
            <a:ext cx="8269508" cy="40934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282828"/>
                </a:solidFill>
              </a:defRPr>
            </a:pPr>
            <a:endParaRPr dirty="0"/>
          </a:p>
          <a:p>
            <a:pPr marL="800100" lvl="1" indent="-342900"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bg-BG" dirty="0"/>
              <a:t>Провеждане на професионални обучения в дигитална среда</a:t>
            </a:r>
          </a:p>
          <a:p>
            <a:pPr lvl="1">
              <a:defRPr sz="2000">
                <a:solidFill>
                  <a:srgbClr val="282828"/>
                </a:solidFill>
              </a:defRPr>
            </a:pPr>
            <a:endParaRPr dirty="0"/>
          </a:p>
          <a:p>
            <a:pPr marL="800100" lvl="1" indent="-342900"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bg-BG" dirty="0"/>
              <a:t>Провеждане на обучения по ключови компетентности </a:t>
            </a:r>
          </a:p>
          <a:p>
            <a:pPr lvl="1">
              <a:defRPr sz="2000">
                <a:solidFill>
                  <a:srgbClr val="282828"/>
                </a:solidFill>
              </a:defRPr>
            </a:pPr>
            <a:r>
              <a:rPr lang="bg-BG" dirty="0"/>
              <a:t>      в дигитална среда</a:t>
            </a:r>
          </a:p>
          <a:p>
            <a:pPr lvl="1">
              <a:defRPr sz="2000">
                <a:solidFill>
                  <a:srgbClr val="282828"/>
                </a:solidFill>
              </a:defRPr>
            </a:pPr>
            <a:endParaRPr lang="bg-BG" dirty="0"/>
          </a:p>
          <a:p>
            <a:pPr marL="800100" lvl="1" indent="-342900"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bg-BG" dirty="0"/>
              <a:t>Повишаване на дигиталните умения на населението, в отговор на </a:t>
            </a:r>
          </a:p>
          <a:p>
            <a:pPr lvl="1">
              <a:defRPr sz="2000">
                <a:solidFill>
                  <a:srgbClr val="282828"/>
                </a:solidFill>
              </a:defRPr>
            </a:pPr>
            <a:r>
              <a:rPr lang="bg-BG" dirty="0"/>
              <a:t>      нуждите на пазара на труда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endParaRPr lang="bg-BG" dirty="0"/>
          </a:p>
          <a:p>
            <a:pPr lvl="1">
              <a:defRPr sz="2000">
                <a:solidFill>
                  <a:srgbClr val="282828"/>
                </a:solidFill>
              </a:defRPr>
            </a:pPr>
            <a:endParaRPr lang="bg-BG" dirty="0"/>
          </a:p>
          <a:p>
            <a:pPr marL="800100" lvl="1" indent="-342900"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endParaRPr lang="bg-BG" dirty="0"/>
          </a:p>
          <a:p>
            <a:pPr marL="800100" lvl="1" indent="-342900"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endParaRPr lang="bg-BG" dirty="0"/>
          </a:p>
          <a:p>
            <a:pPr lvl="1">
              <a:defRPr sz="2000">
                <a:solidFill>
                  <a:srgbClr val="282828"/>
                </a:solidFill>
              </a:defRPr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046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137160"/>
            <a:ext cx="426386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FFFFFF"/>
                </a:solidFill>
              </a:defRPr>
            </a:pPr>
            <a:r>
              <a:rPr lang="ru-RU" sz="2600" dirty="0"/>
              <a:t>Интеграция с </a:t>
            </a:r>
            <a:r>
              <a:rPr lang="ru-RU" sz="2600" dirty="0" err="1"/>
              <a:t>други</a:t>
            </a:r>
            <a:r>
              <a:rPr lang="ru-RU" sz="2600" dirty="0"/>
              <a:t> </a:t>
            </a:r>
            <a:r>
              <a:rPr lang="ru-RU" sz="2600" dirty="0" err="1"/>
              <a:t>системи</a:t>
            </a:r>
            <a:endParaRPr sz="2600" dirty="0"/>
          </a:p>
        </p:txBody>
      </p:sp>
      <p:sp>
        <p:nvSpPr>
          <p:cNvPr id="5" name="Rectangle 4"/>
          <p:cNvSpPr/>
          <p:nvPr/>
        </p:nvSpPr>
        <p:spPr>
          <a:xfrm>
            <a:off x="365760" y="1097280"/>
            <a:ext cx="8412480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71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40080" y="1280160"/>
            <a:ext cx="6045116" cy="3139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282828"/>
                </a:solidFill>
              </a:defRPr>
            </a:pPr>
            <a:endParaRPr b="1" dirty="0"/>
          </a:p>
          <a:p>
            <a:pPr marL="800100" lvl="1" indent="-342900"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ru-RU" dirty="0"/>
              <a:t>Обмен на информация с </a:t>
            </a:r>
            <a:r>
              <a:rPr lang="en-US" dirty="0" err="1"/>
              <a:t>RegiX</a:t>
            </a:r>
            <a:endParaRPr lang="ru-RU" dirty="0"/>
          </a:p>
          <a:p>
            <a:pPr lvl="1">
              <a:defRPr sz="2000">
                <a:solidFill>
                  <a:srgbClr val="282828"/>
                </a:solidFill>
              </a:defRPr>
            </a:pPr>
            <a:endParaRPr lang="ru-RU" dirty="0"/>
          </a:p>
          <a:p>
            <a:pPr marL="800100" lvl="1" indent="-342900"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bg-BG" dirty="0"/>
              <a:t>Обмен на информация с Агенция по заетостта</a:t>
            </a:r>
            <a:endParaRPr lang="ru-RU" dirty="0"/>
          </a:p>
          <a:p>
            <a:pPr lvl="1">
              <a:defRPr sz="2000">
                <a:solidFill>
                  <a:srgbClr val="282828"/>
                </a:solidFill>
              </a:defRPr>
            </a:pPr>
            <a:endParaRPr lang="ru-RU" dirty="0"/>
          </a:p>
          <a:p>
            <a:pPr marL="800100" lvl="1" indent="-342900"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ru-RU" dirty="0"/>
              <a:t>Обмен на информация с НАПОО</a:t>
            </a:r>
          </a:p>
          <a:p>
            <a:pPr lvl="1">
              <a:defRPr sz="2000">
                <a:solidFill>
                  <a:srgbClr val="282828"/>
                </a:solidFill>
              </a:defRPr>
            </a:pPr>
            <a:endParaRPr lang="ru-RU" dirty="0"/>
          </a:p>
          <a:p>
            <a:pPr marL="800100" lvl="1" indent="-342900"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endParaRPr lang="ru-RU" dirty="0"/>
          </a:p>
          <a:p>
            <a:pPr marL="800100" lvl="1" indent="-342900"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046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90937" y="165258"/>
            <a:ext cx="4078039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FFFFFF"/>
                </a:solidFill>
              </a:defRPr>
            </a:pPr>
            <a:r>
              <a:rPr lang="ru-RU" sz="2600" dirty="0"/>
              <a:t>Интерфейс и </a:t>
            </a:r>
            <a:r>
              <a:rPr lang="ru-RU" sz="2600" dirty="0" err="1"/>
              <a:t>възможности</a:t>
            </a:r>
            <a:endParaRPr lang="ru-RU" sz="2600" dirty="0"/>
          </a:p>
        </p:txBody>
      </p:sp>
      <p:sp>
        <p:nvSpPr>
          <p:cNvPr id="5" name="Rectangle 4"/>
          <p:cNvSpPr/>
          <p:nvPr/>
        </p:nvSpPr>
        <p:spPr>
          <a:xfrm>
            <a:off x="365760" y="1097280"/>
            <a:ext cx="8412480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71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C7452D-F822-0DEB-EC3B-79E65E7B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87"/>
            <a:ext cx="9144000" cy="5000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2B9972-FAF7-27ED-4F04-95203C3CF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E05178-B0D0-B489-D7CF-3BFCC0245967}"/>
              </a:ext>
            </a:extLst>
          </p:cNvPr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046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E2185-3ED1-E1E4-C963-D0B22E895293}"/>
              </a:ext>
            </a:extLst>
          </p:cNvPr>
          <p:cNvSpPr txBox="1"/>
          <p:nvPr/>
        </p:nvSpPr>
        <p:spPr>
          <a:xfrm>
            <a:off x="490937" y="165258"/>
            <a:ext cx="4078039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FFFFFF"/>
                </a:solidFill>
              </a:defRPr>
            </a:pPr>
            <a:r>
              <a:rPr lang="ru-RU" sz="2600" dirty="0"/>
              <a:t>Интерфейс и </a:t>
            </a:r>
            <a:r>
              <a:rPr lang="ru-RU" sz="2600" dirty="0" err="1"/>
              <a:t>възможности</a:t>
            </a:r>
            <a:endParaRPr lang="ru-RU" sz="2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DEBB96-436D-50D7-3B05-0A0AA364E335}"/>
              </a:ext>
            </a:extLst>
          </p:cNvPr>
          <p:cNvSpPr/>
          <p:nvPr/>
        </p:nvSpPr>
        <p:spPr>
          <a:xfrm>
            <a:off x="365760" y="1097280"/>
            <a:ext cx="8412480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71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C527B1-75C7-8FEC-F145-576B8D47B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87"/>
            <a:ext cx="9144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0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2C1382-14CD-6E71-4B3D-5D44EFEF6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CE6E27-981E-9C2F-2095-3B9B90BADFCE}"/>
              </a:ext>
            </a:extLst>
          </p:cNvPr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046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086F0-D7A1-FC83-70F9-B6CC4DE9ABE7}"/>
              </a:ext>
            </a:extLst>
          </p:cNvPr>
          <p:cNvSpPr txBox="1"/>
          <p:nvPr/>
        </p:nvSpPr>
        <p:spPr>
          <a:xfrm>
            <a:off x="490937" y="165258"/>
            <a:ext cx="4078039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FFFFFF"/>
                </a:solidFill>
              </a:defRPr>
            </a:pPr>
            <a:r>
              <a:rPr lang="ru-RU" sz="2600" dirty="0"/>
              <a:t>Интерфейс и </a:t>
            </a:r>
            <a:r>
              <a:rPr lang="ru-RU" sz="2600" dirty="0" err="1"/>
              <a:t>възможности</a:t>
            </a:r>
            <a:endParaRPr lang="ru-RU" sz="2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304171-5880-2B07-F48F-EE99E84F4B82}"/>
              </a:ext>
            </a:extLst>
          </p:cNvPr>
          <p:cNvSpPr/>
          <p:nvPr/>
        </p:nvSpPr>
        <p:spPr>
          <a:xfrm>
            <a:off x="365760" y="1097280"/>
            <a:ext cx="8412480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71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679D41-0AF7-5A89-D6A6-6347BC810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87"/>
            <a:ext cx="9144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4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B8D66E-D11D-9957-C15F-5B1E56065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C13751-B4CF-7183-8A7E-85E07DF5F2C1}"/>
              </a:ext>
            </a:extLst>
          </p:cNvPr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046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F437D-CF31-1A98-BC85-EF4058CBE709}"/>
              </a:ext>
            </a:extLst>
          </p:cNvPr>
          <p:cNvSpPr txBox="1"/>
          <p:nvPr/>
        </p:nvSpPr>
        <p:spPr>
          <a:xfrm>
            <a:off x="490937" y="165258"/>
            <a:ext cx="4078039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FFFFFF"/>
                </a:solidFill>
              </a:defRPr>
            </a:pPr>
            <a:r>
              <a:rPr lang="ru-RU" sz="2600" dirty="0"/>
              <a:t>Интерфейс и </a:t>
            </a:r>
            <a:r>
              <a:rPr lang="ru-RU" sz="2600" dirty="0" err="1"/>
              <a:t>възможности</a:t>
            </a:r>
            <a:endParaRPr lang="ru-RU" sz="2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CAEC3B-B583-02A6-F9DC-09F5795E2A1E}"/>
              </a:ext>
            </a:extLst>
          </p:cNvPr>
          <p:cNvSpPr/>
          <p:nvPr/>
        </p:nvSpPr>
        <p:spPr>
          <a:xfrm>
            <a:off x="365760" y="1097280"/>
            <a:ext cx="8412480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71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D806B2-7E3D-F977-6EAE-6DF459001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87"/>
            <a:ext cx="9144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54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165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elena</dc:creator>
  <cp:keywords/>
  <dc:description>generated using python-pptx</dc:description>
  <cp:lastModifiedBy>elena_pazvantova@chrdri.net</cp:lastModifiedBy>
  <cp:revision>43</cp:revision>
  <dcterms:created xsi:type="dcterms:W3CDTF">2013-01-27T09:14:16Z</dcterms:created>
  <dcterms:modified xsi:type="dcterms:W3CDTF">2025-12-04T12:04:56Z</dcterms:modified>
  <cp:category/>
</cp:coreProperties>
</file>