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68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99AE193-A087-12F1-A4B4-B097BA40FF28}"/>
              </a:ext>
            </a:extLst>
          </p:cNvPr>
          <p:cNvSpPr/>
          <p:nvPr/>
        </p:nvSpPr>
        <p:spPr>
          <a:xfrm>
            <a:off x="0" y="0"/>
            <a:ext cx="9144000" cy="160934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302290" y="1828800"/>
            <a:ext cx="6539418" cy="30469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bg-BG" dirty="0"/>
              <a:t>Модул </a:t>
            </a:r>
            <a:r>
              <a:rPr lang="en-US" dirty="0"/>
              <a:t>2</a:t>
            </a:r>
            <a:r>
              <a:rPr lang="bg-BG" dirty="0"/>
              <a:t>:</a:t>
            </a:r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ru-RU" dirty="0"/>
              <a:t>Обучения с </a:t>
            </a:r>
            <a:r>
              <a:rPr lang="ru-RU" dirty="0" err="1"/>
              <a:t>ваучери</a:t>
            </a:r>
            <a:r>
              <a:rPr lang="ru-RU" dirty="0"/>
              <a:t> </a:t>
            </a:r>
            <a:endParaRPr lang="en-US" dirty="0"/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ru-RU" dirty="0" err="1"/>
              <a:t>предоставяни</a:t>
            </a:r>
            <a:r>
              <a:rPr lang="ru-RU" dirty="0"/>
              <a:t> </a:t>
            </a:r>
            <a:endParaRPr lang="en-US" dirty="0"/>
          </a:p>
          <a:p>
            <a:pPr algn="ctr">
              <a:defRPr sz="4800" b="1">
                <a:solidFill>
                  <a:srgbClr val="FFFFFF"/>
                </a:solidFill>
              </a:defRPr>
            </a:pPr>
            <a:r>
              <a:rPr lang="ru-RU" dirty="0"/>
              <a:t>от </a:t>
            </a:r>
            <a:r>
              <a:rPr lang="ru-RU" dirty="0" err="1"/>
              <a:t>Агенция</a:t>
            </a:r>
            <a:r>
              <a:rPr lang="ru-RU" dirty="0"/>
              <a:t> по </a:t>
            </a:r>
            <a:r>
              <a:rPr lang="ru-RU" dirty="0" err="1"/>
              <a:t>заетостта</a:t>
            </a:r>
            <a:endParaRPr lang="ru-R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D344BC7-9A95-DB27-7406-D5050EDAB4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7" y="157484"/>
            <a:ext cx="8257032" cy="13197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6B0B507-76CF-EC2E-18A9-0EB360947255}"/>
              </a:ext>
            </a:extLst>
          </p:cNvPr>
          <p:cNvSpPr txBox="1"/>
          <p:nvPr/>
        </p:nvSpPr>
        <p:spPr>
          <a:xfrm>
            <a:off x="2484882" y="6028411"/>
            <a:ext cx="4622292" cy="543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bg-BG" sz="700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Финансирано от Европейския съюз - </a:t>
            </a:r>
            <a:r>
              <a:rPr lang="bg-BG" sz="700" kern="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Next</a:t>
            </a:r>
            <a:r>
              <a:rPr lang="bg-BG" sz="700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700" kern="0" dirty="0" err="1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Generation</a:t>
            </a:r>
            <a:endParaRPr lang="en-US" sz="1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bg-BG" sz="700" kern="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Инвестиция П3 -C1.I3 „Предоставяне на обучения за дигитални умения и създаване на платформа за обучение на възрастни“</a:t>
            </a:r>
            <a:endParaRPr lang="en-US" sz="12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1097160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dirty="0"/>
              <a:t>Цели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210759" y="2224955"/>
            <a:ext cx="6722481" cy="25237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bg-BG" sz="2000" b="1" dirty="0"/>
              <a:t>Запознаване със:</a:t>
            </a:r>
          </a:p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ru-RU" b="1" dirty="0" err="1"/>
              <a:t>Същност</a:t>
            </a:r>
            <a:r>
              <a:rPr lang="ru-RU" b="1" dirty="0"/>
              <a:t> на </a:t>
            </a:r>
            <a:r>
              <a:rPr lang="ru-RU" b="1" dirty="0" err="1"/>
              <a:t>обученията</a:t>
            </a:r>
            <a:r>
              <a:rPr lang="ru-RU" b="1" dirty="0"/>
              <a:t> с </a:t>
            </a:r>
            <a:r>
              <a:rPr lang="ru-RU" b="1" dirty="0" err="1"/>
              <a:t>ваучери</a:t>
            </a:r>
            <a:r>
              <a:rPr lang="ru-RU" b="1" dirty="0"/>
              <a:t> на </a:t>
            </a:r>
            <a:r>
              <a:rPr lang="ru-RU" b="1" dirty="0" err="1"/>
              <a:t>Агенция</a:t>
            </a:r>
            <a:r>
              <a:rPr lang="ru-RU" b="1" dirty="0"/>
              <a:t> по </a:t>
            </a:r>
            <a:r>
              <a:rPr lang="ru-RU" b="1" dirty="0" err="1"/>
              <a:t>заетостта</a:t>
            </a:r>
            <a:endParaRPr lang="en-US" b="1" dirty="0"/>
          </a:p>
          <a:p>
            <a:pPr>
              <a:defRPr sz="2000">
                <a:solidFill>
                  <a:srgbClr val="282828"/>
                </a:solidFill>
              </a:defRPr>
            </a:pPr>
            <a:endParaRPr lang="en-US" b="1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ru-RU" b="1" dirty="0"/>
              <a:t>Как се </a:t>
            </a:r>
            <a:r>
              <a:rPr lang="ru-RU" b="1" dirty="0" err="1"/>
              <a:t>осъществява</a:t>
            </a:r>
            <a:r>
              <a:rPr lang="ru-RU" b="1" dirty="0"/>
              <a:t> </a:t>
            </a:r>
            <a:r>
              <a:rPr lang="ru-RU" b="1" dirty="0" err="1"/>
              <a:t>включване</a:t>
            </a:r>
            <a:r>
              <a:rPr lang="ru-RU" b="1" dirty="0"/>
              <a:t> в обучение с ваучер </a:t>
            </a:r>
            <a:endParaRPr lang="en-US" b="1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ru-RU" b="1" dirty="0" err="1"/>
              <a:t>предоставен</a:t>
            </a:r>
            <a:r>
              <a:rPr lang="ru-RU" b="1" dirty="0"/>
              <a:t> от </a:t>
            </a:r>
            <a:r>
              <a:rPr lang="ru-RU" b="1" dirty="0" err="1"/>
              <a:t>Агенция</a:t>
            </a:r>
            <a:r>
              <a:rPr lang="ru-RU" b="1" dirty="0"/>
              <a:t> по </a:t>
            </a:r>
            <a:r>
              <a:rPr lang="ru-RU" b="1" dirty="0" err="1"/>
              <a:t>заетостта</a:t>
            </a:r>
            <a:r>
              <a:rPr lang="ru-RU" b="1" dirty="0"/>
              <a:t>?</a:t>
            </a:r>
            <a:r>
              <a:rPr b="1" dirty="0"/>
              <a:t> </a:t>
            </a:r>
            <a:endParaRPr lang="en-US" b="1" dirty="0"/>
          </a:p>
          <a:p>
            <a:pPr>
              <a:defRPr sz="2000">
                <a:solidFill>
                  <a:srgbClr val="282828"/>
                </a:solidFill>
              </a:defRPr>
            </a:pPr>
            <a:endParaRPr lang="en-US" b="1"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lang="ru-RU" b="1" dirty="0" err="1"/>
              <a:t>Настоящи</a:t>
            </a:r>
            <a:r>
              <a:rPr lang="ru-RU" b="1" dirty="0"/>
              <a:t> </a:t>
            </a:r>
            <a:r>
              <a:rPr lang="ru-RU" b="1" dirty="0" err="1"/>
              <a:t>възможности</a:t>
            </a:r>
            <a:r>
              <a:rPr lang="ru-RU" b="1" dirty="0"/>
              <a:t> за </a:t>
            </a:r>
            <a:r>
              <a:rPr lang="ru-RU" b="1" dirty="0" err="1"/>
              <a:t>включване</a:t>
            </a:r>
            <a:r>
              <a:rPr lang="ru-RU" b="1" dirty="0"/>
              <a:t> в обучения с ваучер</a:t>
            </a:r>
            <a:endParaRPr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314327" cy="4770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lang="ru-RU" sz="2500" dirty="0" err="1"/>
              <a:t>Същност</a:t>
            </a:r>
            <a:r>
              <a:rPr lang="ru-RU" sz="2500" dirty="0"/>
              <a:t> на </a:t>
            </a:r>
            <a:r>
              <a:rPr lang="ru-RU" sz="2500" dirty="0" err="1"/>
              <a:t>обученията</a:t>
            </a:r>
            <a:r>
              <a:rPr lang="ru-RU" sz="2500" dirty="0"/>
              <a:t> с </a:t>
            </a:r>
            <a:r>
              <a:rPr lang="ru-RU" sz="2500" dirty="0" err="1"/>
              <a:t>ваучери</a:t>
            </a:r>
            <a:r>
              <a:rPr lang="ru-RU" sz="2500" dirty="0"/>
              <a:t> на </a:t>
            </a:r>
            <a:r>
              <a:rPr lang="ru-RU" sz="2500" dirty="0" err="1"/>
              <a:t>Агенция</a:t>
            </a:r>
            <a:r>
              <a:rPr lang="ru-RU" sz="2500" dirty="0"/>
              <a:t> по </a:t>
            </a:r>
            <a:r>
              <a:rPr lang="ru-RU" sz="2500" dirty="0" err="1"/>
              <a:t>заетостта</a:t>
            </a:r>
            <a:endParaRPr lang="ru-RU" sz="2500" dirty="0"/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4095032" cy="25237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Какво представляват ваучерите?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За кого за предназначени?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Заявления за ваучер към АЗ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0"/>
            <a:ext cx="863193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lang="ru-RU" sz="2500" dirty="0"/>
              <a:t>Как се </a:t>
            </a:r>
            <a:r>
              <a:rPr lang="ru-RU" sz="2500" dirty="0" err="1"/>
              <a:t>осъществява</a:t>
            </a:r>
            <a:r>
              <a:rPr lang="ru-RU" sz="2500" dirty="0"/>
              <a:t> </a:t>
            </a:r>
            <a:r>
              <a:rPr lang="ru-RU" sz="2500" dirty="0" err="1"/>
              <a:t>включване</a:t>
            </a:r>
            <a:r>
              <a:rPr lang="ru-RU" sz="2500" dirty="0"/>
              <a:t> в обучение </a:t>
            </a:r>
          </a:p>
          <a:p>
            <a:pPr>
              <a:defRPr sz="3200" b="1">
                <a:solidFill>
                  <a:srgbClr val="FFFFFF"/>
                </a:solidFill>
              </a:defRPr>
            </a:pPr>
            <a:r>
              <a:rPr lang="ru-RU" sz="2500" dirty="0"/>
              <a:t>с ваучер </a:t>
            </a:r>
            <a:r>
              <a:rPr lang="ru-RU" sz="2500" dirty="0" err="1"/>
              <a:t>предоставен</a:t>
            </a:r>
            <a:r>
              <a:rPr lang="ru-RU" sz="2500" dirty="0"/>
              <a:t> от </a:t>
            </a:r>
            <a:r>
              <a:rPr lang="ru-RU" sz="2500" dirty="0" err="1"/>
              <a:t>Агенция</a:t>
            </a:r>
            <a:r>
              <a:rPr lang="ru-RU" sz="2500" dirty="0"/>
              <a:t> по </a:t>
            </a:r>
            <a:r>
              <a:rPr lang="ru-RU" sz="2500" dirty="0" err="1"/>
              <a:t>заетостта</a:t>
            </a:r>
            <a:r>
              <a:rPr lang="ru-RU" sz="2500" dirty="0"/>
              <a:t>?</a:t>
            </a:r>
            <a:endParaRPr sz="2500" dirty="0"/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5937651" cy="224676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b="1" dirty="0" err="1"/>
              <a:t>Търсене</a:t>
            </a:r>
            <a:r>
              <a:rPr b="1" dirty="0"/>
              <a:t> </a:t>
            </a:r>
            <a:r>
              <a:rPr b="1" dirty="0" err="1"/>
              <a:t>на</a:t>
            </a:r>
            <a:r>
              <a:rPr b="1" dirty="0"/>
              <a:t> </a:t>
            </a:r>
            <a:r>
              <a:rPr b="1" dirty="0" err="1"/>
              <a:t>услуга</a:t>
            </a:r>
            <a:endParaRPr lang="bg-BG" b="1" dirty="0"/>
          </a:p>
          <a:p>
            <a:pPr>
              <a:defRPr sz="2000">
                <a:solidFill>
                  <a:srgbClr val="282828"/>
                </a:solidFill>
              </a:defRPr>
            </a:pP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Необходими стъпки</a:t>
            </a:r>
          </a:p>
          <a:p>
            <a:pPr lvl="1">
              <a:defRPr sz="2000">
                <a:solidFill>
                  <a:srgbClr val="282828"/>
                </a:solidFill>
              </a:defRPr>
            </a:pP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Електронно заявление - демонстрация</a:t>
            </a:r>
          </a:p>
          <a:p>
            <a:pPr lvl="1">
              <a:defRPr sz="2000">
                <a:solidFill>
                  <a:srgbClr val="282828"/>
                </a:solidFill>
              </a:defRPr>
            </a:pP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u="sng" dirty="0"/>
              <a:t>Преди всичко – наличие на електронна поща</a:t>
            </a:r>
            <a:endParaRPr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8699754" cy="4924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lang="ru-RU" sz="2600" dirty="0" err="1"/>
              <a:t>Настоящи</a:t>
            </a:r>
            <a:r>
              <a:rPr lang="ru-RU" sz="2600" dirty="0"/>
              <a:t> </a:t>
            </a:r>
            <a:r>
              <a:rPr lang="ru-RU" sz="2600" dirty="0" err="1"/>
              <a:t>възможности</a:t>
            </a:r>
            <a:r>
              <a:rPr lang="ru-RU" sz="2600" dirty="0"/>
              <a:t> за </a:t>
            </a:r>
            <a:r>
              <a:rPr lang="ru-RU" sz="2600" dirty="0" err="1"/>
              <a:t>включване</a:t>
            </a:r>
            <a:r>
              <a:rPr lang="ru-RU" sz="2600" dirty="0"/>
              <a:t> в обучения с ваучер</a:t>
            </a:r>
            <a:endParaRPr sz="2600" dirty="0"/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7523085" cy="406265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endParaRPr b="1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ru-RU" dirty="0"/>
              <a:t>Проект: </a:t>
            </a:r>
            <a:r>
              <a:rPr lang="ru-RU" dirty="0" err="1"/>
              <a:t>Предоставяне</a:t>
            </a:r>
            <a:r>
              <a:rPr lang="ru-RU" dirty="0"/>
              <a:t> на обучения за </a:t>
            </a:r>
            <a:r>
              <a:rPr lang="ru-RU" dirty="0" err="1"/>
              <a:t>дигитални</a:t>
            </a:r>
            <a:r>
              <a:rPr lang="ru-RU" dirty="0"/>
              <a:t> умения и</a:t>
            </a:r>
          </a:p>
          <a:p>
            <a:pPr lvl="1">
              <a:defRPr sz="2000">
                <a:solidFill>
                  <a:srgbClr val="282828"/>
                </a:solidFill>
              </a:defRPr>
            </a:pPr>
            <a:r>
              <a:rPr lang="ru-RU" dirty="0"/>
              <a:t>      </a:t>
            </a:r>
            <a:r>
              <a:rPr lang="ru-RU" dirty="0" err="1"/>
              <a:t>създаване</a:t>
            </a:r>
            <a:r>
              <a:rPr lang="ru-RU" dirty="0"/>
              <a:t> на </a:t>
            </a:r>
            <a:r>
              <a:rPr lang="ru-RU" dirty="0" err="1"/>
              <a:t>платформаза</a:t>
            </a:r>
            <a:r>
              <a:rPr lang="ru-RU" dirty="0"/>
              <a:t> обучение на </a:t>
            </a:r>
            <a:r>
              <a:rPr lang="ru-RU" dirty="0" err="1"/>
              <a:t>възрастни</a:t>
            </a:r>
            <a:endParaRPr lang="ru-RU" dirty="0"/>
          </a:p>
          <a:p>
            <a:pPr lvl="1">
              <a:defRPr sz="2000">
                <a:solidFill>
                  <a:srgbClr val="282828"/>
                </a:solidFill>
              </a:defRPr>
            </a:pPr>
            <a:endParaRPr lang="ru-RU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ru-RU" dirty="0"/>
              <a:t>Проект: Квалификация, умения и </a:t>
            </a:r>
            <a:r>
              <a:rPr lang="ru-RU" dirty="0" err="1"/>
              <a:t>кариерно</a:t>
            </a:r>
            <a:r>
              <a:rPr lang="ru-RU" dirty="0"/>
              <a:t> развитие </a:t>
            </a:r>
          </a:p>
          <a:p>
            <a:pPr lvl="1">
              <a:defRPr sz="2000">
                <a:solidFill>
                  <a:srgbClr val="282828"/>
                </a:solidFill>
              </a:defRPr>
            </a:pPr>
            <a:r>
              <a:rPr lang="ru-RU" dirty="0"/>
              <a:t>      на </a:t>
            </a:r>
            <a:r>
              <a:rPr lang="ru-RU" dirty="0" err="1"/>
              <a:t>заети</a:t>
            </a:r>
            <a:r>
              <a:rPr lang="ru-RU" dirty="0"/>
              <a:t> лица</a:t>
            </a:r>
          </a:p>
          <a:p>
            <a:pPr lvl="1">
              <a:defRPr sz="2000">
                <a:solidFill>
                  <a:srgbClr val="282828"/>
                </a:solidFill>
              </a:defRPr>
            </a:pPr>
            <a:endParaRPr lang="ru-RU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ru-RU" dirty="0"/>
              <a:t>Проект: </a:t>
            </a:r>
            <a:r>
              <a:rPr lang="ru-RU" dirty="0" err="1"/>
              <a:t>Започвам</a:t>
            </a:r>
            <a:r>
              <a:rPr lang="ru-RU" dirty="0"/>
              <a:t> работа" – Компонент 2 "Обучение"</a:t>
            </a:r>
          </a:p>
          <a:p>
            <a:pPr lvl="1">
              <a:defRPr sz="2000">
                <a:solidFill>
                  <a:srgbClr val="282828"/>
                </a:solidFill>
              </a:defRPr>
            </a:pPr>
            <a:endParaRPr lang="ru-RU" dirty="0"/>
          </a:p>
          <a:p>
            <a:pPr lvl="1">
              <a:defRPr sz="2000">
                <a:solidFill>
                  <a:srgbClr val="282828"/>
                </a:solidFill>
              </a:defRPr>
            </a:pPr>
            <a:endParaRPr lang="ru-RU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lang="ru-RU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0"/>
            <a:ext cx="8695842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lang="ru-RU" sz="2600" dirty="0" err="1"/>
              <a:t>Предоставяне</a:t>
            </a:r>
            <a:r>
              <a:rPr lang="ru-RU" sz="2600" dirty="0"/>
              <a:t> на обучения за </a:t>
            </a:r>
            <a:r>
              <a:rPr lang="ru-RU" sz="2600" dirty="0" err="1"/>
              <a:t>дигитални</a:t>
            </a:r>
            <a:r>
              <a:rPr lang="ru-RU" sz="2600" dirty="0"/>
              <a:t> умения и</a:t>
            </a:r>
          </a:p>
          <a:p>
            <a:pPr>
              <a:defRPr sz="3200" b="1">
                <a:solidFill>
                  <a:srgbClr val="FFFFFF"/>
                </a:solidFill>
              </a:defRPr>
            </a:pPr>
            <a:r>
              <a:rPr lang="ru-RU" sz="2600" dirty="0" err="1"/>
              <a:t>създаване</a:t>
            </a:r>
            <a:r>
              <a:rPr lang="ru-RU" sz="2600" dirty="0"/>
              <a:t> на </a:t>
            </a:r>
            <a:r>
              <a:rPr lang="ru-RU" sz="2600" dirty="0" err="1"/>
              <a:t>платформаза</a:t>
            </a:r>
            <a:r>
              <a:rPr lang="ru-RU" sz="2600" dirty="0"/>
              <a:t> обучение на </a:t>
            </a:r>
            <a:r>
              <a:rPr lang="ru-RU" sz="2600" dirty="0" err="1"/>
              <a:t>възрастни</a:t>
            </a:r>
            <a:r>
              <a:rPr lang="ru-RU" sz="2600" dirty="0"/>
              <a:t> и КУКР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7857792" cy="375487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Обучения по дигитални умения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Синхронно обучение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Асинхронно обучение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Целева група: безработни и заети лица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Форма на обучение: присъствена и дистанционна</a:t>
            </a:r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lang="bg-BG" dirty="0"/>
          </a:p>
          <a:p>
            <a:pPr marL="342900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Източник на финансиране: НПВУ на Р България и П РЧР 2021 - 2027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8311250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rPr lang="ru-RU"/>
              <a:t>Започвам работа" – Компонент 2 "Обучение"</a:t>
            </a:r>
            <a:endParaRPr dirty="0"/>
          </a:p>
        </p:txBody>
      </p:sp>
      <p:sp>
        <p:nvSpPr>
          <p:cNvPr id="5" name="Rectangle 4"/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640080" y="1280160"/>
            <a:ext cx="6466707" cy="283154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Предоставяне на възможности за обучение </a:t>
            </a:r>
          </a:p>
          <a:p>
            <a:pPr lvl="1">
              <a:defRPr sz="2000">
                <a:solidFill>
                  <a:srgbClr val="282828"/>
                </a:solidFill>
              </a:defRPr>
            </a:pPr>
            <a:r>
              <a:rPr lang="bg-BG" dirty="0"/>
              <a:t>      по ключови компетентности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Целева група: заети и безработни лица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lang="bg-BG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Форма на обучение: присъствена и дистанционна</a:t>
            </a:r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endParaRPr lang="bg-BG" dirty="0"/>
          </a:p>
          <a:p>
            <a:pPr marL="800100" lvl="1" indent="-342900">
              <a:buFont typeface="Arial" panose="020B0604020202020204" pitchFamily="34" charset="0"/>
              <a:buChar char="•"/>
              <a:defRPr sz="2000">
                <a:solidFill>
                  <a:srgbClr val="282828"/>
                </a:solidFill>
              </a:defRPr>
            </a:pPr>
            <a:r>
              <a:rPr lang="bg-BG" dirty="0"/>
              <a:t>Източник на финансиране: П РЧР 2021 – 2027 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7F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4813056-B095-ACA9-AFD1-74D7430F5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D42D1CA-68CE-29F6-4C0B-781F86891550}"/>
              </a:ext>
            </a:extLst>
          </p:cNvPr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468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14B412-387A-96DB-AB06-D2DCD34F13C1}"/>
              </a:ext>
            </a:extLst>
          </p:cNvPr>
          <p:cNvSpPr/>
          <p:nvPr/>
        </p:nvSpPr>
        <p:spPr>
          <a:xfrm>
            <a:off x="365760" y="1097280"/>
            <a:ext cx="8412480" cy="4572000"/>
          </a:xfrm>
          <a:prstGeom prst="rect">
            <a:avLst/>
          </a:prstGeom>
          <a:solidFill>
            <a:srgbClr val="FFFFFF"/>
          </a:solidFill>
          <a:ln>
            <a:solidFill>
              <a:srgbClr val="0071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1D74B61-693D-126B-747E-090AAA47F9B5}"/>
              </a:ext>
            </a:extLst>
          </p:cNvPr>
          <p:cNvSpPr txBox="1"/>
          <p:nvPr/>
        </p:nvSpPr>
        <p:spPr>
          <a:xfrm>
            <a:off x="1984248" y="3013948"/>
            <a:ext cx="536044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bg-BG" sz="2800" dirty="0"/>
              <a:t>БЛАГОДАРЯ ВИ ЗА ВНИМАНИЕТО!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939027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272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elena</dc:creator>
  <cp:keywords/>
  <dc:description>generated using python-pptx</dc:description>
  <cp:lastModifiedBy>elena_pazvantova@chrdri.net</cp:lastModifiedBy>
  <cp:revision>35</cp:revision>
  <dcterms:created xsi:type="dcterms:W3CDTF">2013-01-27T09:14:16Z</dcterms:created>
  <dcterms:modified xsi:type="dcterms:W3CDTF">2025-12-04T12:03:13Z</dcterms:modified>
  <cp:category/>
</cp:coreProperties>
</file>