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99AE193-A087-12F1-A4B4-B097BA40FF28}"/>
              </a:ext>
            </a:extLst>
          </p:cNvPr>
          <p:cNvSpPr/>
          <p:nvPr/>
        </p:nvSpPr>
        <p:spPr>
          <a:xfrm>
            <a:off x="0" y="0"/>
            <a:ext cx="9144000" cy="1609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66333" y="1828800"/>
            <a:ext cx="7211333" cy="30469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lang="bg-BG" dirty="0"/>
              <a:t>Модул 1:</a:t>
            </a:r>
          </a:p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dirty="0" err="1"/>
              <a:t>Работа</a:t>
            </a:r>
            <a:r>
              <a:rPr dirty="0"/>
              <a:t> с </a:t>
            </a:r>
            <a:r>
              <a:rPr dirty="0" err="1"/>
              <a:t>електронни</a:t>
            </a:r>
            <a:r>
              <a:rPr dirty="0"/>
              <a:t> </a:t>
            </a:r>
            <a:endParaRPr lang="bg-BG" dirty="0"/>
          </a:p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dirty="0" err="1"/>
              <a:t>информационни</a:t>
            </a:r>
            <a:r>
              <a:rPr dirty="0"/>
              <a:t> </a:t>
            </a:r>
            <a:r>
              <a:rPr dirty="0" err="1"/>
              <a:t>системи</a:t>
            </a:r>
            <a:endParaRPr lang="bg-BG" dirty="0"/>
          </a:p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lang="ru-RU" dirty="0" err="1"/>
              <a:t>Използване</a:t>
            </a:r>
            <a:r>
              <a:rPr lang="ru-RU" dirty="0"/>
              <a:t> на КЕП и ПИК.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344BC7-9A95-DB27-7406-D5050EDAB4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7" y="157484"/>
            <a:ext cx="8257032" cy="13197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6B0B507-76CF-EC2E-18A9-0EB360947255}"/>
              </a:ext>
            </a:extLst>
          </p:cNvPr>
          <p:cNvSpPr txBox="1"/>
          <p:nvPr/>
        </p:nvSpPr>
        <p:spPr>
          <a:xfrm>
            <a:off x="2484882" y="6028411"/>
            <a:ext cx="4622292" cy="543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bg-BG" sz="700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Финансирано от Европейския съюз - </a:t>
            </a:r>
            <a:r>
              <a:rPr lang="bg-BG" sz="700" kern="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</a:t>
            </a:r>
            <a:r>
              <a:rPr lang="bg-BG" sz="700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700" kern="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Generation</a:t>
            </a:r>
            <a:endParaRPr lang="en-US" sz="1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700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Инвестиция П3 -C1.I3 „Предоставяне на обучения за дигитални умения и създаване на платформа за обучение на възрастни“</a:t>
            </a:r>
            <a:endParaRPr lang="en-US" sz="1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ИИСДА – Интегрирана информационна система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3585533" cy="1600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b="1" dirty="0" err="1"/>
              <a:t>Регистри</a:t>
            </a:r>
            <a:endParaRPr b="1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Документооборот</a:t>
            </a: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Управление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процеси</a:t>
            </a: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Справки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Работа в тестова среда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3723070" cy="12926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b="1" dirty="0" err="1"/>
              <a:t>Вход</a:t>
            </a:r>
            <a:endParaRPr b="1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Откриване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документ</a:t>
            </a: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Създаване</a:t>
            </a:r>
            <a:r>
              <a:rPr dirty="0"/>
              <a:t> и </a:t>
            </a:r>
            <a:r>
              <a:rPr dirty="0" err="1"/>
              <a:t>съгласуване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RegiX – междурегистров обмен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6380849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b="1" dirty="0" err="1"/>
              <a:t>Роля</a:t>
            </a:r>
            <a:r>
              <a:rPr b="1" dirty="0"/>
              <a:t> </a:t>
            </a:r>
            <a:r>
              <a:rPr b="1" dirty="0" err="1"/>
              <a:t>на</a:t>
            </a:r>
            <a:r>
              <a:rPr b="1" dirty="0"/>
              <a:t> </a:t>
            </a:r>
            <a:r>
              <a:rPr b="1" dirty="0" err="1"/>
              <a:t>RegiX</a:t>
            </a:r>
            <a:r>
              <a:rPr b="1" dirty="0"/>
              <a:t> в </a:t>
            </a:r>
            <a:r>
              <a:rPr b="1" dirty="0" err="1"/>
              <a:t>администрацията</a:t>
            </a:r>
            <a:endParaRPr b="1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Принципи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автоматичното</a:t>
            </a:r>
            <a:r>
              <a:rPr dirty="0"/>
              <a:t> </a:t>
            </a:r>
            <a:r>
              <a:rPr dirty="0" err="1"/>
              <a:t>извличане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данни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Справки през RegiX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4300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3110339" cy="12926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b="1" dirty="0"/>
              <a:t>ГРАО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Търговски</a:t>
            </a:r>
            <a:r>
              <a:rPr dirty="0"/>
              <a:t> </a:t>
            </a:r>
            <a:r>
              <a:rPr dirty="0" err="1"/>
              <a:t>регистър</a:t>
            </a: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/>
              <a:t>КАТ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Сигурност и проследимост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3150542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b="1" dirty="0" err="1"/>
              <a:t>Логове</a:t>
            </a:r>
            <a:r>
              <a:rPr b="1" dirty="0"/>
              <a:t> </a:t>
            </a:r>
            <a:r>
              <a:rPr b="1" dirty="0" err="1"/>
              <a:t>на</a:t>
            </a:r>
            <a:r>
              <a:rPr b="1" dirty="0"/>
              <a:t> </a:t>
            </a:r>
            <a:r>
              <a:rPr b="1" dirty="0" err="1"/>
              <a:t>заявките</a:t>
            </a:r>
            <a:endParaRPr b="1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Контрол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достъпа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Електронно банкиране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5522089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b="1" dirty="0" err="1"/>
              <a:t>Методи</a:t>
            </a:r>
            <a:r>
              <a:rPr b="1" dirty="0"/>
              <a:t> </a:t>
            </a:r>
            <a:r>
              <a:rPr b="1" dirty="0" err="1"/>
              <a:t>за</a:t>
            </a:r>
            <a:r>
              <a:rPr b="1" dirty="0"/>
              <a:t> </a:t>
            </a:r>
            <a:r>
              <a:rPr b="1" dirty="0" err="1"/>
              <a:t>достъп</a:t>
            </a:r>
            <a:endParaRPr b="1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Сигурност</a:t>
            </a:r>
            <a:r>
              <a:rPr dirty="0"/>
              <a:t> и </a:t>
            </a:r>
            <a:r>
              <a:rPr dirty="0" err="1"/>
              <a:t>двуфакторна</a:t>
            </a:r>
            <a:r>
              <a:rPr dirty="0"/>
              <a:t> </a:t>
            </a:r>
            <a:r>
              <a:rPr dirty="0" err="1"/>
              <a:t>идентификация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Основни операции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3375796" cy="12926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b="1" dirty="0" err="1"/>
              <a:t>Проверка</a:t>
            </a:r>
            <a:r>
              <a:rPr b="1" dirty="0"/>
              <a:t> </a:t>
            </a:r>
            <a:r>
              <a:rPr b="1" dirty="0" err="1"/>
              <a:t>на</a:t>
            </a:r>
            <a:r>
              <a:rPr b="1" dirty="0"/>
              <a:t> </a:t>
            </a:r>
            <a:r>
              <a:rPr b="1" dirty="0" err="1"/>
              <a:t>баланс</a:t>
            </a:r>
            <a:endParaRPr b="1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Плащане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сметки</a:t>
            </a: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Създаване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шаблон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Плащане на такси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3756156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b="1" dirty="0" err="1"/>
              <a:t>Различни</a:t>
            </a:r>
            <a:r>
              <a:rPr b="1" dirty="0"/>
              <a:t> </a:t>
            </a:r>
            <a:r>
              <a:rPr b="1" dirty="0" err="1"/>
              <a:t>методи</a:t>
            </a:r>
            <a:endParaRPr b="1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Сравнение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решенията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813056-B095-ACA9-AFD1-74D7430F5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D42D1CA-68CE-29F6-4C0B-781F86891550}"/>
              </a:ext>
            </a:extLst>
          </p:cNvPr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14B412-387A-96DB-AB06-D2DCD34F13C1}"/>
              </a:ext>
            </a:extLst>
          </p:cNvPr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D74B61-693D-126B-747E-090AAA47F9B5}"/>
              </a:ext>
            </a:extLst>
          </p:cNvPr>
          <p:cNvSpPr txBox="1"/>
          <p:nvPr/>
        </p:nvSpPr>
        <p:spPr>
          <a:xfrm>
            <a:off x="1984248" y="3013948"/>
            <a:ext cx="536044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БЛАГОДАРЯ ВИ ЗА ВНИМАНИЕТО!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027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097160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rPr dirty="0"/>
              <a:t>Цели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682496" y="2234267"/>
            <a:ext cx="5938292" cy="190821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bg-BG" b="1" dirty="0"/>
              <a:t>        </a:t>
            </a:r>
            <a:r>
              <a:rPr b="1" dirty="0" err="1"/>
              <a:t>Ориентиране</a:t>
            </a:r>
            <a:r>
              <a:rPr b="1" dirty="0"/>
              <a:t> в </a:t>
            </a:r>
            <a:r>
              <a:rPr b="1" dirty="0" err="1"/>
              <a:t>ключовите</a:t>
            </a:r>
            <a:r>
              <a:rPr b="1" dirty="0"/>
              <a:t> </a:t>
            </a:r>
            <a:r>
              <a:rPr b="1" dirty="0" err="1"/>
              <a:t>електронни</a:t>
            </a:r>
            <a:r>
              <a:rPr b="1" dirty="0"/>
              <a:t> </a:t>
            </a:r>
            <a:r>
              <a:rPr b="1" dirty="0" err="1"/>
              <a:t>системи</a:t>
            </a:r>
            <a:endParaRPr lang="bg-BG" b="1" dirty="0"/>
          </a:p>
          <a:p>
            <a:pPr>
              <a:defRPr sz="2000">
                <a:solidFill>
                  <a:srgbClr val="282828"/>
                </a:solidFill>
              </a:defRPr>
            </a:pPr>
            <a:endParaRPr b="1" dirty="0"/>
          </a:p>
          <a:p>
            <a:pPr lvl="1">
              <a:defRPr sz="2000">
                <a:solidFill>
                  <a:srgbClr val="282828"/>
                </a:solidFill>
              </a:defRPr>
            </a:pPr>
            <a:r>
              <a:rPr b="1" dirty="0" err="1"/>
              <a:t>Работа</a:t>
            </a:r>
            <a:r>
              <a:rPr b="1" dirty="0"/>
              <a:t> с КЕП и ПИК</a:t>
            </a:r>
            <a:endParaRPr lang="bg-BG" b="1" dirty="0"/>
          </a:p>
          <a:p>
            <a:pPr lvl="1">
              <a:defRPr sz="2000">
                <a:solidFill>
                  <a:srgbClr val="282828"/>
                </a:solidFill>
              </a:defRPr>
            </a:pPr>
            <a:endParaRPr b="1" dirty="0"/>
          </a:p>
          <a:p>
            <a:pPr lvl="1">
              <a:defRPr sz="2000">
                <a:solidFill>
                  <a:srgbClr val="282828"/>
                </a:solidFill>
              </a:defRPr>
            </a:pPr>
            <a:r>
              <a:rPr b="1" dirty="0" err="1"/>
              <a:t>Практически</a:t>
            </a:r>
            <a:r>
              <a:rPr b="1" dirty="0"/>
              <a:t> </a:t>
            </a:r>
            <a:r>
              <a:rPr b="1" dirty="0" err="1"/>
              <a:t>демонстрации</a:t>
            </a:r>
            <a:endParaRPr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Портал за електронни услуги – E-gov.bg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4403898" cy="12926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dirty="0" err="1"/>
              <a:t>Основни</a:t>
            </a:r>
            <a:r>
              <a:rPr dirty="0"/>
              <a:t> </a:t>
            </a:r>
            <a:r>
              <a:rPr dirty="0" err="1"/>
              <a:t>функционалности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портала</a:t>
            </a:r>
            <a:endParaRPr lang="bg-BG" dirty="0"/>
          </a:p>
          <a:p>
            <a:pPr>
              <a:defRPr sz="2000">
                <a:solidFill>
                  <a:srgbClr val="282828"/>
                </a:solidFill>
              </a:defRPr>
            </a:pPr>
            <a:endParaRPr lang="bg-BG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dirty="0" err="1"/>
              <a:t>Ориентиране</a:t>
            </a:r>
            <a:r>
              <a:rPr dirty="0"/>
              <a:t> в </a:t>
            </a:r>
            <a:r>
              <a:rPr dirty="0" err="1"/>
              <a:t>структурата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Навигация в портала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2972352" cy="224676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b="1" dirty="0" err="1"/>
              <a:t>Търсене</a:t>
            </a:r>
            <a:r>
              <a:rPr b="1" dirty="0"/>
              <a:t> </a:t>
            </a:r>
            <a:r>
              <a:rPr b="1" dirty="0" err="1"/>
              <a:t>на</a:t>
            </a:r>
            <a:r>
              <a:rPr b="1" dirty="0"/>
              <a:t> </a:t>
            </a:r>
            <a:r>
              <a:rPr b="1" dirty="0" err="1"/>
              <a:t>услуга</a:t>
            </a:r>
            <a:endParaRPr lang="bg-BG" b="1" dirty="0"/>
          </a:p>
          <a:p>
            <a:pPr>
              <a:defRPr sz="2000">
                <a:solidFill>
                  <a:srgbClr val="282828"/>
                </a:solidFill>
              </a:defRPr>
            </a:pP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Категории</a:t>
            </a:r>
            <a:r>
              <a:rPr dirty="0"/>
              <a:t> </a:t>
            </a:r>
            <a:r>
              <a:rPr dirty="0" err="1"/>
              <a:t>услуги</a:t>
            </a:r>
            <a:endParaRPr lang="bg-BG" dirty="0"/>
          </a:p>
          <a:p>
            <a:pPr lvl="1">
              <a:defRPr sz="2000">
                <a:solidFill>
                  <a:srgbClr val="282828"/>
                </a:solidFill>
              </a:defRPr>
            </a:pP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Институции</a:t>
            </a:r>
            <a:endParaRPr lang="bg-BG" dirty="0"/>
          </a:p>
          <a:p>
            <a:pPr lvl="1">
              <a:defRPr sz="2000">
                <a:solidFill>
                  <a:srgbClr val="282828"/>
                </a:solidFill>
              </a:defRPr>
            </a:pP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Профил</a:t>
            </a:r>
            <a:r>
              <a:rPr dirty="0"/>
              <a:t> </a:t>
            </a:r>
            <a:r>
              <a:rPr dirty="0" err="1"/>
              <a:t>след</a:t>
            </a:r>
            <a:r>
              <a:rPr dirty="0"/>
              <a:t> </a:t>
            </a:r>
            <a:r>
              <a:rPr dirty="0" err="1"/>
              <a:t>вход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Вход чрез КЕП и ПИК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5765424" cy="190821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b="1" dirty="0"/>
              <a:t>КЕП – </a:t>
            </a:r>
            <a:r>
              <a:rPr b="1" dirty="0" err="1"/>
              <a:t>проверка</a:t>
            </a:r>
            <a:r>
              <a:rPr b="1" dirty="0"/>
              <a:t>, </a:t>
            </a:r>
            <a:r>
              <a:rPr b="1" dirty="0" err="1"/>
              <a:t>зареждане</a:t>
            </a:r>
            <a:r>
              <a:rPr b="1" dirty="0"/>
              <a:t> и </a:t>
            </a:r>
            <a:r>
              <a:rPr b="1" dirty="0" err="1"/>
              <a:t>подписване</a:t>
            </a:r>
            <a:endParaRPr lang="bg-BG" b="1" dirty="0"/>
          </a:p>
          <a:p>
            <a:pPr>
              <a:defRPr sz="2000">
                <a:solidFill>
                  <a:srgbClr val="282828"/>
                </a:solidFill>
              </a:defRPr>
            </a:pPr>
            <a:endParaRPr b="1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/>
              <a:t>ПИК – </a:t>
            </a:r>
            <a:r>
              <a:rPr dirty="0" err="1"/>
              <a:t>идентификация</a:t>
            </a:r>
            <a:r>
              <a:rPr dirty="0"/>
              <a:t> </a:t>
            </a:r>
            <a:r>
              <a:rPr dirty="0" err="1"/>
              <a:t>чрез</a:t>
            </a:r>
            <a:r>
              <a:rPr dirty="0"/>
              <a:t> </a:t>
            </a:r>
            <a:r>
              <a:rPr dirty="0" err="1"/>
              <a:t>персонален</a:t>
            </a:r>
            <a:r>
              <a:rPr dirty="0"/>
              <a:t> </a:t>
            </a:r>
            <a:r>
              <a:rPr dirty="0" err="1"/>
              <a:t>код</a:t>
            </a:r>
            <a:endParaRPr lang="bg-BG" dirty="0"/>
          </a:p>
          <a:p>
            <a:pPr lvl="1">
              <a:defRPr sz="2000">
                <a:solidFill>
                  <a:srgbClr val="282828"/>
                </a:solidFill>
              </a:defRPr>
            </a:pP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Типични</a:t>
            </a:r>
            <a:r>
              <a:rPr dirty="0"/>
              <a:t> </a:t>
            </a:r>
            <a:r>
              <a:rPr dirty="0" err="1"/>
              <a:t>грешки</a:t>
            </a:r>
            <a:r>
              <a:rPr dirty="0"/>
              <a:t> и </a:t>
            </a:r>
            <a:r>
              <a:rPr dirty="0" err="1"/>
              <a:t>решения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Е-автентификация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6851491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bg-BG" dirty="0"/>
              <a:t>        </a:t>
            </a:r>
            <a:r>
              <a:rPr dirty="0" err="1"/>
              <a:t>Централизирана</a:t>
            </a:r>
            <a:r>
              <a:rPr dirty="0"/>
              <a:t> </a:t>
            </a:r>
            <a:r>
              <a:rPr dirty="0" err="1"/>
              <a:t>система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електронна</a:t>
            </a:r>
            <a:r>
              <a:rPr dirty="0"/>
              <a:t> </a:t>
            </a:r>
            <a:r>
              <a:rPr dirty="0" err="1"/>
              <a:t>идентификация</a:t>
            </a:r>
            <a:endParaRPr dirty="0"/>
          </a:p>
          <a:p>
            <a:pPr lvl="1">
              <a:defRPr sz="2000">
                <a:solidFill>
                  <a:srgbClr val="282828"/>
                </a:solidFill>
              </a:defRPr>
            </a:pPr>
            <a:r>
              <a:rPr dirty="0" err="1"/>
              <a:t>Методи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вход</a:t>
            </a:r>
            <a:r>
              <a:rPr dirty="0"/>
              <a:t>: КЕП, ПИК, </a:t>
            </a:r>
            <a:r>
              <a:rPr dirty="0" err="1"/>
              <a:t>мобилен</a:t>
            </a:r>
            <a:r>
              <a:rPr dirty="0"/>
              <a:t> </a:t>
            </a:r>
            <a:r>
              <a:rPr dirty="0" err="1"/>
              <a:t>оператор</a:t>
            </a:r>
            <a:r>
              <a:rPr dirty="0"/>
              <a:t>, cloud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Проблеми при автентикация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3319242" cy="1600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b="1" dirty="0" err="1"/>
              <a:t>Изтекъл</a:t>
            </a:r>
            <a:r>
              <a:rPr b="1" dirty="0"/>
              <a:t> </a:t>
            </a:r>
            <a:r>
              <a:rPr b="1" dirty="0" err="1"/>
              <a:t>сертификат</a:t>
            </a:r>
            <a:endParaRPr lang="bg-BG" b="1" dirty="0"/>
          </a:p>
          <a:p>
            <a:pPr>
              <a:defRPr sz="2000">
                <a:solidFill>
                  <a:srgbClr val="282828"/>
                </a:solidFill>
              </a:defRPr>
            </a:pPr>
            <a:endParaRPr b="1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Грешки</a:t>
            </a:r>
            <a:r>
              <a:rPr dirty="0"/>
              <a:t> в </a:t>
            </a:r>
            <a:r>
              <a:rPr dirty="0" err="1"/>
              <a:t>драйверите</a:t>
            </a: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Блокиран</a:t>
            </a:r>
            <a:r>
              <a:rPr dirty="0"/>
              <a:t> ПИК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Система за сигурно Е-връчване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82296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Правна сила на електронното връчване</a:t>
            </a:r>
          </a:p>
          <a:p>
            <a:pPr lvl="1">
              <a:defRPr sz="2000">
                <a:solidFill>
                  <a:srgbClr val="282828"/>
                </a:solidFill>
              </a:defRPr>
            </a:pPr>
            <a:r>
              <a:t>Лични и служебни профили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9144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Работа със системата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4336059" cy="1600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b="1" dirty="0" err="1"/>
              <a:t>Преглед</a:t>
            </a:r>
            <a:r>
              <a:rPr b="1" dirty="0"/>
              <a:t> </a:t>
            </a:r>
            <a:r>
              <a:rPr b="1" dirty="0" err="1"/>
              <a:t>на</a:t>
            </a:r>
            <a:r>
              <a:rPr b="1" dirty="0"/>
              <a:t> </a:t>
            </a:r>
            <a:r>
              <a:rPr b="1" dirty="0" err="1"/>
              <a:t>входящи</a:t>
            </a:r>
            <a:r>
              <a:rPr b="1" dirty="0"/>
              <a:t> </a:t>
            </a:r>
            <a:r>
              <a:rPr b="1" dirty="0" err="1"/>
              <a:t>съобщения</a:t>
            </a:r>
            <a:endParaRPr lang="bg-BG" b="1" dirty="0"/>
          </a:p>
          <a:p>
            <a:pPr>
              <a:defRPr sz="2000">
                <a:solidFill>
                  <a:srgbClr val="282828"/>
                </a:solidFill>
              </a:defRPr>
            </a:pPr>
            <a:endParaRPr b="1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Изпращане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документи</a:t>
            </a: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dirty="0" err="1"/>
              <a:t>Упражнение</a:t>
            </a:r>
            <a:r>
              <a:rPr dirty="0"/>
              <a:t>: </a:t>
            </a:r>
            <a:r>
              <a:rPr dirty="0" err="1"/>
              <a:t>тестови</a:t>
            </a:r>
            <a:r>
              <a:rPr dirty="0"/>
              <a:t> </a:t>
            </a:r>
            <a:r>
              <a:rPr dirty="0" err="1"/>
              <a:t>профили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248</Words>
  <Application>Microsoft Office PowerPoint</Application>
  <PresentationFormat>On-screen Show (4:3)</PresentationFormat>
  <Paragraphs>91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elena</dc:creator>
  <cp:keywords/>
  <dc:description>generated using python-pptx</dc:description>
  <cp:lastModifiedBy>elena_pazvantova@chrdri.net</cp:lastModifiedBy>
  <cp:revision>26</cp:revision>
  <dcterms:created xsi:type="dcterms:W3CDTF">2013-01-27T09:14:16Z</dcterms:created>
  <dcterms:modified xsi:type="dcterms:W3CDTF">2025-12-04T12:02:20Z</dcterms:modified>
  <cp:category/>
</cp:coreProperties>
</file>